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68" r:id="rId5"/>
    <p:sldId id="263" r:id="rId6"/>
    <p:sldId id="264" r:id="rId7"/>
    <p:sldId id="266" r:id="rId8"/>
    <p:sldId id="261" r:id="rId9"/>
    <p:sldId id="276" r:id="rId10"/>
    <p:sldId id="277" r:id="rId11"/>
    <p:sldId id="267" r:id="rId12"/>
    <p:sldId id="260" r:id="rId13"/>
    <p:sldId id="270" r:id="rId14"/>
    <p:sldId id="271" r:id="rId15"/>
    <p:sldId id="272" r:id="rId16"/>
    <p:sldId id="273" r:id="rId17"/>
    <p:sldId id="259" r:id="rId18"/>
    <p:sldId id="274" r:id="rId19"/>
    <p:sldId id="275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5121" y="6051181"/>
            <a:ext cx="231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/>
              <a:t>발표일</a:t>
            </a:r>
            <a:r>
              <a:rPr lang="en-US" altLang="ko-KR" dirty="0" smtClean="0"/>
              <a:t>: </a:t>
            </a:r>
            <a:r>
              <a:rPr lang="en-US" altLang="ko-KR" dirty="0" smtClean="0"/>
              <a:t>20210402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오른쪽 화살표 68"/>
          <p:cNvSpPr/>
          <p:nvPr/>
        </p:nvSpPr>
        <p:spPr>
          <a:xfrm>
            <a:off x="994134" y="5066608"/>
            <a:ext cx="892855" cy="324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시스템 업데이트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664216"/>
            <a:ext cx="4222866" cy="3201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1" y="3198972"/>
            <a:ext cx="4551267" cy="3337842"/>
          </a:xfrm>
          <a:prstGeom prst="rect">
            <a:avLst/>
          </a:prstGeom>
        </p:spPr>
      </p:pic>
      <p:sp>
        <p:nvSpPr>
          <p:cNvPr id="52" name="왼쪽으로 구부러진 화살표 51"/>
          <p:cNvSpPr/>
          <p:nvPr/>
        </p:nvSpPr>
        <p:spPr>
          <a:xfrm rot="18324797">
            <a:off x="4710303" y="1980385"/>
            <a:ext cx="615142" cy="11055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47434" y="2110984"/>
            <a:ext cx="283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씨젠</a:t>
            </a:r>
            <a:r>
              <a:rPr lang="ko-KR" altLang="en-US" sz="1400" dirty="0" smtClean="0"/>
              <a:t> 컨트롤이 가능하도록 전환</a:t>
            </a:r>
            <a:endParaRPr lang="ko-KR" altLang="en-US" sz="1400" dirty="0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2878461" y="5452811"/>
            <a:ext cx="4029415" cy="335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538378" y="4779818"/>
            <a:ext cx="2340083" cy="1546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534272" y="4364182"/>
            <a:ext cx="2346087" cy="41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슬라이드 필터 모듈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878461" y="5521585"/>
            <a:ext cx="219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필터 모듈 추가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안정성 확보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rcRect l="38494" t="21880" r="49599" b="14592"/>
          <a:stretch/>
        </p:blipFill>
        <p:spPr>
          <a:xfrm>
            <a:off x="654207" y="5009018"/>
            <a:ext cx="360438" cy="1056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타원 67"/>
          <p:cNvSpPr/>
          <p:nvPr/>
        </p:nvSpPr>
        <p:spPr>
          <a:xfrm>
            <a:off x="1170093" y="5003945"/>
            <a:ext cx="517640" cy="517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810395" y="4937138"/>
            <a:ext cx="125547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1) slide dimension </a:t>
            </a:r>
          </a:p>
          <a:p>
            <a:r>
              <a:rPr lang="en-US" altLang="ko-KR" sz="1100" dirty="0" smtClean="0"/>
              <a:t>2</a:t>
            </a:r>
            <a:r>
              <a:rPr lang="en-US" altLang="ko-KR" sz="1100" dirty="0"/>
              <a:t>) quality </a:t>
            </a:r>
            <a:r>
              <a:rPr lang="en-US" altLang="ko-KR" sz="1100" dirty="0" smtClean="0"/>
              <a:t>factor</a:t>
            </a:r>
          </a:p>
          <a:p>
            <a:r>
              <a:rPr lang="en-US" altLang="ko-KR" sz="1100" dirty="0" smtClean="0"/>
              <a:t>3</a:t>
            </a:r>
            <a:r>
              <a:rPr lang="en-US" altLang="ko-KR" sz="1100" dirty="0"/>
              <a:t>) zoom lv</a:t>
            </a:r>
            <a:endParaRPr lang="ko-KR" altLang="en-US" sz="1100" dirty="0"/>
          </a:p>
        </p:txBody>
      </p:sp>
      <p:cxnSp>
        <p:nvCxnSpPr>
          <p:cNvPr id="72" name="꺾인 연결선 71"/>
          <p:cNvCxnSpPr>
            <a:stCxn id="70" idx="2"/>
            <a:endCxn id="76" idx="6"/>
          </p:cNvCxnSpPr>
          <p:nvPr/>
        </p:nvCxnSpPr>
        <p:spPr>
          <a:xfrm rot="5400000">
            <a:off x="1951391" y="5452786"/>
            <a:ext cx="402225" cy="571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1190411" y="5605061"/>
            <a:ext cx="676463" cy="668931"/>
            <a:chOff x="2191474" y="4109186"/>
            <a:chExt cx="1169032" cy="1224136"/>
          </a:xfrm>
        </p:grpSpPr>
        <p:sp>
          <p:nvSpPr>
            <p:cNvPr id="76" name="타원 75"/>
            <p:cNvSpPr/>
            <p:nvPr/>
          </p:nvSpPr>
          <p:spPr>
            <a:xfrm>
              <a:off x="2191474" y="4109186"/>
              <a:ext cx="1169032" cy="12241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Picture 4" descr="serv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209" y="4400359"/>
              <a:ext cx="665897" cy="665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67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77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89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</a:t>
            </a:r>
            <a:r>
              <a:rPr lang="en-US" altLang="ko-KR" b="1" dirty="0" smtClean="0"/>
              <a:t>filtering 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 공유 사항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" y="3904763"/>
            <a:ext cx="5353396" cy="28822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236" y="705682"/>
            <a:ext cx="76128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직접 촬영 후 </a:t>
            </a:r>
            <a:r>
              <a:rPr lang="ko-KR" altLang="en-US" sz="1400" b="1" dirty="0" err="1" smtClean="0">
                <a:latin typeface="+mj-ea"/>
                <a:ea typeface="+mj-ea"/>
              </a:rPr>
              <a:t>필터링</a:t>
            </a:r>
            <a:r>
              <a:rPr lang="ko-KR" altLang="en-US" sz="1400" b="1" dirty="0" smtClean="0">
                <a:latin typeface="+mj-ea"/>
                <a:ea typeface="+mj-ea"/>
              </a:rPr>
              <a:t> 테스트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  <a:ea typeface="+mj-ea"/>
              </a:rPr>
              <a:t>필터링</a:t>
            </a:r>
            <a:r>
              <a:rPr lang="ko-KR" altLang="en-US" sz="1400" dirty="0" smtClean="0">
                <a:latin typeface="+mj-ea"/>
                <a:ea typeface="+mj-ea"/>
              </a:rPr>
              <a:t> 결과</a:t>
            </a:r>
            <a:r>
              <a:rPr lang="en-US" altLang="ko-KR" sz="1400" dirty="0" smtClean="0">
                <a:latin typeface="+mj-ea"/>
                <a:ea typeface="+mj-ea"/>
              </a:rPr>
              <a:t>: 1095</a:t>
            </a:r>
            <a:r>
              <a:rPr lang="ko-KR" altLang="en-US" sz="1400" dirty="0" smtClean="0">
                <a:latin typeface="+mj-ea"/>
                <a:ea typeface="+mj-ea"/>
              </a:rPr>
              <a:t>장 촬영 </a:t>
            </a:r>
            <a:r>
              <a:rPr lang="en-US" altLang="ko-KR" sz="1400" dirty="0" smtClean="0">
                <a:latin typeface="+mj-ea"/>
                <a:ea typeface="+mj-ea"/>
              </a:rPr>
              <a:t>=&gt; 100</a:t>
            </a:r>
            <a:r>
              <a:rPr lang="ko-KR" altLang="en-US" sz="1400" dirty="0" smtClean="0">
                <a:latin typeface="+mj-ea"/>
                <a:ea typeface="+mj-ea"/>
              </a:rPr>
              <a:t>장 추출 </a:t>
            </a:r>
            <a:r>
              <a:rPr lang="en-US" altLang="ko-KR" sz="1400" dirty="0" smtClean="0">
                <a:latin typeface="+mj-ea"/>
                <a:ea typeface="+mj-ea"/>
              </a:rPr>
              <a:t>(995</a:t>
            </a:r>
            <a:r>
              <a:rPr lang="ko-KR" altLang="en-US" sz="1400" dirty="0" smtClean="0">
                <a:latin typeface="+mj-ea"/>
                <a:ea typeface="+mj-ea"/>
              </a:rPr>
              <a:t>장 제거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소요시간</a:t>
            </a:r>
            <a:r>
              <a:rPr lang="en-US" altLang="ko-KR" sz="1400" dirty="0" smtClean="0">
                <a:latin typeface="+mj-ea"/>
                <a:ea typeface="+mj-ea"/>
              </a:rPr>
              <a:t>: 2</a:t>
            </a:r>
            <a:r>
              <a:rPr lang="ko-KR" altLang="en-US" sz="1400" dirty="0" smtClean="0">
                <a:latin typeface="+mj-ea"/>
                <a:ea typeface="+mj-ea"/>
              </a:rPr>
              <a:t>분 </a:t>
            </a:r>
            <a:r>
              <a:rPr lang="en-US" altLang="ko-KR" sz="1400" dirty="0" smtClean="0">
                <a:latin typeface="+mj-ea"/>
                <a:ea typeface="+mj-ea"/>
              </a:rPr>
              <a:t>30</a:t>
            </a:r>
            <a:r>
              <a:rPr lang="ko-KR" altLang="en-US" sz="1400" dirty="0" smtClean="0">
                <a:latin typeface="+mj-ea"/>
                <a:ea typeface="+mj-ea"/>
              </a:rPr>
              <a:t>초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초당 약 </a:t>
            </a:r>
            <a:r>
              <a:rPr lang="en-US" altLang="ko-KR" sz="1400" dirty="0" smtClean="0">
                <a:latin typeface="+mj-ea"/>
                <a:ea typeface="+mj-ea"/>
              </a:rPr>
              <a:t>7</a:t>
            </a:r>
            <a:r>
              <a:rPr lang="ko-KR" altLang="en-US" sz="1400" dirty="0" smtClean="0">
                <a:latin typeface="+mj-ea"/>
                <a:ea typeface="+mj-ea"/>
              </a:rPr>
              <a:t>장 분류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ko-KR" altLang="en-US" sz="1400" dirty="0" smtClean="0">
                <a:latin typeface="+mj-ea"/>
                <a:ea typeface="+mj-ea"/>
              </a:rPr>
              <a:t>많은 수의 </a:t>
            </a:r>
            <a:r>
              <a:rPr lang="ko-KR" altLang="en-US" sz="1400" dirty="0" err="1" smtClean="0">
                <a:latin typeface="+mj-ea"/>
                <a:ea typeface="+mj-ea"/>
              </a:rPr>
              <a:t>저배율</a:t>
            </a:r>
            <a:r>
              <a:rPr lang="ko-KR" altLang="en-US" sz="1400" dirty="0" smtClean="0">
                <a:latin typeface="+mj-ea"/>
                <a:ea typeface="+mj-ea"/>
              </a:rPr>
              <a:t> 이미지들이 제거됨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현미경 업데이트 이후</a:t>
            </a:r>
            <a:r>
              <a:rPr lang="en-US" altLang="ko-KR" sz="1400" b="1" dirty="0" smtClean="0">
                <a:latin typeface="+mj-ea"/>
                <a:ea typeface="+mj-ea"/>
              </a:rPr>
              <a:t>, </a:t>
            </a:r>
            <a:r>
              <a:rPr lang="ko-KR" altLang="en-US" sz="1400" b="1" dirty="0" smtClean="0">
                <a:latin typeface="+mj-ea"/>
                <a:ea typeface="+mj-ea"/>
              </a:rPr>
              <a:t>이미지 품질 변화가 있음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  <a:ea typeface="+mj-ea"/>
              </a:rPr>
              <a:t>고배율</a:t>
            </a:r>
            <a:r>
              <a:rPr lang="ko-KR" altLang="en-US" sz="1400" dirty="0" smtClean="0">
                <a:latin typeface="+mj-ea"/>
                <a:ea typeface="+mj-ea"/>
              </a:rPr>
              <a:t> 검정 테두리 제거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약간 밝아진 색감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조직이 선명하게 보임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ko-KR" altLang="en-US" sz="1400" dirty="0" smtClean="0">
                <a:latin typeface="+mj-ea"/>
                <a:ea typeface="+mj-ea"/>
              </a:rPr>
              <a:t>이미지 품질을 좋아졌으나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모델에 영향을 줄 수 있음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  <a:ea typeface="+mj-ea"/>
              </a:rPr>
              <a:t>Watching folder </a:t>
            </a:r>
            <a:r>
              <a:rPr lang="ko-KR" altLang="en-US" sz="1400" b="1" dirty="0" smtClean="0">
                <a:latin typeface="+mj-ea"/>
                <a:ea typeface="+mj-ea"/>
              </a:rPr>
              <a:t>업데이트 필요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현재는 하나의 폴더에 반응함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여러 단계의 하위 폴더에서 반응하도록 업데이트 필요 확인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44" y="1915666"/>
            <a:ext cx="3722856" cy="272333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284422" y="1472997"/>
            <a:ext cx="1853738" cy="1789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41963" y="2152996"/>
            <a:ext cx="3042459" cy="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82006" y="2030903"/>
            <a:ext cx="2059957" cy="18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91534" y="1858924"/>
            <a:ext cx="185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연속 </a:t>
            </a:r>
            <a:r>
              <a:rPr lang="ko-KR" altLang="en-US" dirty="0" err="1" smtClean="0">
                <a:solidFill>
                  <a:srgbClr val="FF0000"/>
                </a:solidFill>
              </a:rPr>
              <a:t>촬영시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적용되지 않음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en-US" altLang="ko-KR" b="1" dirty="0" smtClean="0"/>
              <a:t>sub </a:t>
            </a:r>
            <a:r>
              <a:rPr lang="ko-KR" altLang="en-US" b="1" dirty="0" smtClean="0"/>
              <a:t>폴더 반응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3116" y="603636"/>
            <a:ext cx="7612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현미경 노이즈 필터가 관측 폴더의 하위 폴더에도 반응하도록 업데이트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업데이트 모델은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모든 폴더는 영어 및 숫자로 작성되어야 반응</a:t>
            </a:r>
            <a:r>
              <a:rPr lang="en-US" altLang="ko-KR" sz="1400" dirty="0" smtClean="0">
                <a:latin typeface="+mj-ea"/>
                <a:ea typeface="+mj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</a:t>
            </a:r>
            <a:r>
              <a:rPr lang="ko-KR" altLang="en-US" sz="1400" dirty="0" smtClean="0">
                <a:latin typeface="+mj-ea"/>
                <a:ea typeface="+mj-ea"/>
              </a:rPr>
              <a:t>단계 하위 폴더까지 반응 가능할 듯</a:t>
            </a:r>
            <a:r>
              <a:rPr lang="en-US" altLang="ko-KR" sz="1400" dirty="0" smtClean="0">
                <a:latin typeface="+mj-ea"/>
                <a:ea typeface="+mj-ea"/>
              </a:rPr>
              <a:t>.(</a:t>
            </a:r>
            <a:r>
              <a:rPr lang="ko-KR" altLang="en-US" sz="1400" dirty="0" smtClean="0">
                <a:latin typeface="+mj-ea"/>
                <a:ea typeface="+mj-ea"/>
              </a:rPr>
              <a:t>추후 발생할 수 있는 이슈에 대응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 b="21685"/>
          <a:stretch/>
        </p:blipFill>
        <p:spPr>
          <a:xfrm>
            <a:off x="376073" y="1346438"/>
            <a:ext cx="6196528" cy="2926083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3096588" y="2485909"/>
            <a:ext cx="571821" cy="49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72" y="4235697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44" y="5127888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28" y="5127888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44" y="6054754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48" y="6054754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8" y="6054754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꺾인 연결선 23"/>
          <p:cNvCxnSpPr>
            <a:stCxn id="18" idx="2"/>
            <a:endCxn id="19" idx="0"/>
          </p:cNvCxnSpPr>
          <p:nvPr/>
        </p:nvCxnSpPr>
        <p:spPr>
          <a:xfrm rot="5400000">
            <a:off x="4852393" y="4444768"/>
            <a:ext cx="311111" cy="10551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8" idx="2"/>
            <a:endCxn id="20" idx="0"/>
          </p:cNvCxnSpPr>
          <p:nvPr/>
        </p:nvCxnSpPr>
        <p:spPr>
          <a:xfrm rot="16200000" flipH="1">
            <a:off x="5944435" y="4407854"/>
            <a:ext cx="311111" cy="11289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2"/>
          </p:cNvCxnSpPr>
          <p:nvPr/>
        </p:nvCxnSpPr>
        <p:spPr>
          <a:xfrm>
            <a:off x="4480384" y="5708968"/>
            <a:ext cx="0" cy="47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0" idx="2"/>
            <a:endCxn id="22" idx="0"/>
          </p:cNvCxnSpPr>
          <p:nvPr/>
        </p:nvCxnSpPr>
        <p:spPr>
          <a:xfrm rot="5400000">
            <a:off x="6201035" y="5591321"/>
            <a:ext cx="345786" cy="5810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0" idx="2"/>
            <a:endCxn id="23" idx="0"/>
          </p:cNvCxnSpPr>
          <p:nvPr/>
        </p:nvCxnSpPr>
        <p:spPr>
          <a:xfrm rot="16200000" flipH="1">
            <a:off x="6782115" y="5591321"/>
            <a:ext cx="345786" cy="5810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35512" y="4438996"/>
            <a:ext cx="141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bservation_folder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478860" y="5335173"/>
            <a:ext cx="53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  <a:r>
              <a:rPr lang="en-US" sz="1200" dirty="0" smtClean="0"/>
              <a:t>est1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1381" y="5335174"/>
            <a:ext cx="53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  <a:r>
              <a:rPr lang="en-US" sz="1200" dirty="0" smtClean="0"/>
              <a:t>est2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468432" y="6256548"/>
            <a:ext cx="66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sub1-1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055064" y="6256548"/>
            <a:ext cx="66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sub2-1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205827" y="6256547"/>
            <a:ext cx="66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sub2-2</a:t>
            </a:r>
            <a:endParaRPr lang="en-US" sz="1200" dirty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7165335" y="3652979"/>
            <a:ext cx="701014" cy="11654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7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현미경 모델 평가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3115" y="704163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최근 현미경 카메라를 통해 촬영된 이미지를 기존 노이즈 필터로 필터 링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+mj-ea"/>
                <a:ea typeface="+mj-ea"/>
              </a:rPr>
              <a:t>**</a:t>
            </a:r>
            <a:r>
              <a:rPr lang="ko-KR" altLang="en-US" sz="1400" b="1" u="sng" dirty="0" smtClean="0">
                <a:latin typeface="+mj-ea"/>
                <a:ea typeface="+mj-ea"/>
              </a:rPr>
              <a:t>연속 촬영을 시행한 경우</a:t>
            </a:r>
            <a:r>
              <a:rPr lang="en-US" altLang="ko-KR" sz="1400" b="1" u="sng" dirty="0" smtClean="0">
                <a:latin typeface="+mj-ea"/>
                <a:ea typeface="+mj-ea"/>
              </a:rPr>
              <a:t>, </a:t>
            </a:r>
            <a:r>
              <a:rPr lang="ko-KR" altLang="en-US" sz="1400" b="1" u="sng" dirty="0" smtClean="0">
                <a:latin typeface="+mj-ea"/>
                <a:ea typeface="+mj-ea"/>
              </a:rPr>
              <a:t>이미지 품질 향상이 크지 않았음 </a:t>
            </a:r>
            <a:r>
              <a:rPr lang="en-US" altLang="ko-KR" sz="1400" b="1" u="sng" dirty="0" smtClean="0">
                <a:latin typeface="+mj-ea"/>
                <a:ea typeface="+mj-ea"/>
              </a:rPr>
              <a:t>(</a:t>
            </a:r>
            <a:r>
              <a:rPr lang="ko-KR" altLang="en-US" sz="1400" b="1" u="sng" dirty="0" smtClean="0">
                <a:latin typeface="+mj-ea"/>
                <a:ea typeface="+mj-ea"/>
              </a:rPr>
              <a:t>기존과 유사함</a:t>
            </a:r>
            <a:r>
              <a:rPr lang="en-US" altLang="ko-KR" sz="1400" b="1" u="sng" dirty="0" smtClean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resnet50.pkl </a:t>
            </a:r>
            <a:r>
              <a:rPr lang="ko-KR" altLang="en-US" sz="1400" dirty="0" smtClean="0"/>
              <a:t>모델이 조금 더 보수적으로 이미지를 분류함을 확인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data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en-US" altLang="ko-KR" sz="1400" u="sng" dirty="0" smtClean="0">
                <a:latin typeface="+mj-ea"/>
                <a:ea typeface="+mj-ea"/>
              </a:rPr>
              <a:t>E\A</a:t>
            </a:r>
            <a:r>
              <a:rPr lang="ko-KR" altLang="en-US" sz="1400" u="sng" dirty="0">
                <a:latin typeface="+mj-ea"/>
                <a:ea typeface="+mj-ea"/>
              </a:rPr>
              <a:t>사 </a:t>
            </a:r>
            <a:r>
              <a:rPr lang="en-US" altLang="ko-KR" sz="1400" u="sng" dirty="0">
                <a:latin typeface="+mj-ea"/>
                <a:ea typeface="+mj-ea"/>
              </a:rPr>
              <a:t>stomach </a:t>
            </a:r>
            <a:r>
              <a:rPr lang="ko-KR" altLang="en-US" sz="1400" u="sng" dirty="0">
                <a:latin typeface="+mj-ea"/>
                <a:ea typeface="+mj-ea"/>
              </a:rPr>
              <a:t>샘플 촬영 </a:t>
            </a:r>
            <a:r>
              <a:rPr lang="en-US" altLang="ko-KR" sz="1400" u="sng" dirty="0">
                <a:latin typeface="+mj-ea"/>
                <a:ea typeface="+mj-ea"/>
              </a:rPr>
              <a:t>20210329 </a:t>
            </a:r>
            <a:endParaRPr lang="en-US" altLang="ko-KR" sz="1400" u="sng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+mj-ea"/>
                <a:ea typeface="+mj-ea"/>
              </a:rPr>
              <a:t>**</a:t>
            </a:r>
            <a:r>
              <a:rPr lang="ko-KR" altLang="en-US" sz="1400" u="sng" dirty="0" err="1" smtClean="0">
                <a:latin typeface="+mj-ea"/>
                <a:ea typeface="+mj-ea"/>
              </a:rPr>
              <a:t>필터링</a:t>
            </a:r>
            <a:r>
              <a:rPr lang="ko-KR" altLang="en-US" sz="1400" u="sng" dirty="0" smtClean="0">
                <a:latin typeface="+mj-ea"/>
                <a:ea typeface="+mj-ea"/>
              </a:rPr>
              <a:t> 이후에도 다수의 중복 이미지 확인</a:t>
            </a:r>
            <a:r>
              <a:rPr lang="en-US" altLang="ko-KR" sz="1400" u="sng" dirty="0" smtClean="0">
                <a:latin typeface="+mj-ea"/>
                <a:ea typeface="+mj-ea"/>
              </a:rPr>
              <a:t>.</a:t>
            </a:r>
            <a:endParaRPr lang="en-US" altLang="ko-KR" sz="1400" u="sng" dirty="0" smtClean="0">
              <a:latin typeface="+mj-ea"/>
              <a:ea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849207"/>
              </p:ext>
            </p:extLst>
          </p:nvPr>
        </p:nvGraphicFramePr>
        <p:xfrm>
          <a:off x="2164080" y="2296219"/>
          <a:ext cx="5181600" cy="356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9698614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77286565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347371357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838986536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folder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#files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#files after removing noise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5297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resnet50.pkl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resnet50_299.pkl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2932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0083071010101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887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0083499010101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5505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0085914010102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5427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0085914020103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8801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0088401010101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517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0088446010101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4079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0088527010101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494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0089571010101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1180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77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0090306010101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761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0091165020103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555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0092853010101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5584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0092855010101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306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0092855020101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54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0092855030101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041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10465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3721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3918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07922"/>
                  </a:ext>
                </a:extLst>
              </a:tr>
            </a:tbl>
          </a:graphicData>
        </a:graphic>
      </p:graphicFrame>
      <p:sp>
        <p:nvSpPr>
          <p:cNvPr id="8" name="왼쪽 중괄호 7"/>
          <p:cNvSpPr/>
          <p:nvPr/>
        </p:nvSpPr>
        <p:spPr>
          <a:xfrm rot="16200000">
            <a:off x="6020380" y="4834978"/>
            <a:ext cx="149484" cy="25011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87554" y="6160279"/>
            <a:ext cx="1487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u="sng" dirty="0" smtClean="0"/>
              <a:t>노이즈 필터의 모델</a:t>
            </a:r>
            <a:endParaRPr lang="ko-KR" altLang="en-US" sz="1100" b="1" u="sng" dirty="0"/>
          </a:p>
        </p:txBody>
      </p:sp>
      <p:sp>
        <p:nvSpPr>
          <p:cNvPr id="11" name="직사각형 10"/>
          <p:cNvSpPr/>
          <p:nvPr/>
        </p:nvSpPr>
        <p:spPr>
          <a:xfrm>
            <a:off x="166254" y="6431027"/>
            <a:ext cx="8475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>
                <a:latin typeface="+mj-ea"/>
              </a:rPr>
              <a:t>필터링된</a:t>
            </a:r>
            <a:r>
              <a:rPr lang="ko-KR" altLang="en-US" b="1" u="sng" dirty="0" smtClean="0">
                <a:latin typeface="+mj-ea"/>
              </a:rPr>
              <a:t> 데이터는 중복 이미지를 임의로 제거하고 정성 평가를 위한 준비중</a:t>
            </a:r>
            <a:endParaRPr lang="en-US" altLang="ko-KR" b="1" u="sng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74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현미경 모델 평가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5" y="1784993"/>
            <a:ext cx="3979027" cy="32077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89" y="567026"/>
            <a:ext cx="3897838" cy="29670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889" y="3792878"/>
            <a:ext cx="4125305" cy="31593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86263" y="597808"/>
            <a:ext cx="135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dirty="0"/>
              <a:t>resnet50.pkl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20123343">
            <a:off x="4107314" y="2644109"/>
            <a:ext cx="590203" cy="246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210180">
            <a:off x="4107315" y="4103473"/>
            <a:ext cx="590203" cy="246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59391" y="6344764"/>
            <a:ext cx="18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dirty="0"/>
              <a:t>resnet50_299.pkl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52" y="1910385"/>
            <a:ext cx="3876504" cy="144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3127" y="958019"/>
            <a:ext cx="4676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아주 낮은 배율 조직 제거 현상 확인</a:t>
            </a:r>
            <a:r>
              <a:rPr lang="en-US" altLang="ko-KR" sz="1600" b="1" dirty="0" smtClean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일부 </a:t>
            </a:r>
            <a:r>
              <a:rPr lang="ko-KR" altLang="en-US" sz="1600" b="1" dirty="0" err="1" smtClean="0"/>
              <a:t>블러</a:t>
            </a:r>
            <a:r>
              <a:rPr lang="ko-KR" altLang="en-US" sz="1600" b="1" dirty="0" smtClean="0"/>
              <a:t> 이미지 통과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두 모델</a:t>
            </a:r>
            <a:r>
              <a:rPr lang="en-US" altLang="ko-KR" sz="1600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광원에는 예상보다 민감하게 반응하지 않음</a:t>
            </a:r>
            <a:endParaRPr lang="ko-KR" altLang="en-US" sz="16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" y="5046465"/>
            <a:ext cx="2630263" cy="19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현미경 모델 평가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2031657"/>
            <a:ext cx="2547312" cy="13257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41" y="1566386"/>
            <a:ext cx="2308905" cy="230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41" y="3916856"/>
            <a:ext cx="2308905" cy="22909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568" y="1566385"/>
            <a:ext cx="2308905" cy="23089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568" y="3916856"/>
            <a:ext cx="2308905" cy="2295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99904" y="1155489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resnet101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31280" y="6207828"/>
            <a:ext cx="202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resnet101_cbam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26729" y="1191312"/>
            <a:ext cx="24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resnet101_cbam_high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26730" y="6253851"/>
            <a:ext cx="24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resnet101_cbam_low</a:t>
            </a:r>
            <a:endParaRPr lang="ko-KR" altLang="en-US" dirty="0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397818" y="3434626"/>
            <a:ext cx="4751939" cy="1163782"/>
          </a:xfrm>
          <a:prstGeom prst="triangle">
            <a:avLst>
              <a:gd name="adj" fmla="val 802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46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3" y="146057"/>
            <a:ext cx="429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촬영 정보 </a:t>
            </a:r>
            <a:r>
              <a:rPr lang="ko-KR" altLang="en-US" b="1" dirty="0" smtClean="0"/>
              <a:t>확인</a:t>
            </a:r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 공유 사항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247" r="4164"/>
          <a:stretch/>
        </p:blipFill>
        <p:spPr>
          <a:xfrm>
            <a:off x="5062451" y="3085341"/>
            <a:ext cx="3192088" cy="3070936"/>
          </a:xfrm>
          <a:prstGeom prst="ellipse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6029" t="15256" r="13371" b="16943"/>
          <a:stretch/>
        </p:blipFill>
        <p:spPr>
          <a:xfrm>
            <a:off x="1155661" y="3134017"/>
            <a:ext cx="2626822" cy="2992581"/>
          </a:xfrm>
          <a:prstGeom prst="rect">
            <a:avLst/>
          </a:prstGeom>
        </p:spPr>
      </p:pic>
      <p:pic>
        <p:nvPicPr>
          <p:cNvPr id="1028" name="Picture 4" descr="모니터 아이콘, 모니터 클립 아트, 모니터 아이콘, 감시 장치 PNG 및 벡터 에 대한 무료 다운로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2" y="5636385"/>
            <a:ext cx="914399" cy="914399"/>
          </a:xfrm>
          <a:prstGeom prst="rect">
            <a:avLst/>
          </a:prstGeom>
          <a:noFill/>
          <a:ln w="38100">
            <a:solidFill>
              <a:srgbClr val="00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1141" y="626293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모니터 화면</a:t>
            </a:r>
            <a:endParaRPr lang="ko-KR" altLang="en-US" dirty="0"/>
          </a:p>
        </p:txBody>
      </p:sp>
      <p:pic>
        <p:nvPicPr>
          <p:cNvPr id="1030" name="Picture 6" descr="현미경 - 무료 의료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73" y="5800811"/>
            <a:ext cx="710931" cy="710931"/>
          </a:xfrm>
          <a:prstGeom prst="rect">
            <a:avLst/>
          </a:prstGeom>
          <a:noFill/>
          <a:ln>
            <a:solidFill>
              <a:srgbClr val="00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15611" y="626293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현미경 시야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 rot="3482606">
            <a:off x="3376244" y="2942704"/>
            <a:ext cx="365763" cy="53333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8157660">
            <a:off x="5519781" y="2941209"/>
            <a:ext cx="365763" cy="53333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7626670">
            <a:off x="1348259" y="4118533"/>
            <a:ext cx="365763" cy="5333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7703925">
            <a:off x="5029118" y="4182576"/>
            <a:ext cx="365763" cy="5333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3116" y="603636"/>
            <a:ext cx="76128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현미경 정보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PNG </a:t>
            </a:r>
            <a:r>
              <a:rPr lang="ko-KR" altLang="en-US" sz="1400" dirty="0" smtClean="0">
                <a:latin typeface="+mj-ea"/>
                <a:ea typeface="+mj-ea"/>
              </a:rPr>
              <a:t>저장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모든 이미지 크기 같음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업데이트 이후 화장 향상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atin typeface="+mj-ea"/>
                <a:ea typeface="+mj-ea"/>
              </a:rPr>
              <a:t>검정 테두리 사라짐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 시야의 배율 확인 가능 </a:t>
            </a:r>
            <a:r>
              <a:rPr lang="en-US" altLang="ko-KR" sz="1400" dirty="0" smtClean="0">
                <a:latin typeface="+mj-ea"/>
                <a:ea typeface="+mj-ea"/>
              </a:rPr>
              <a:t>– </a:t>
            </a:r>
            <a:r>
              <a:rPr lang="ko-KR" altLang="en-US" sz="1400" dirty="0" err="1" smtClean="0">
                <a:latin typeface="+mj-ea"/>
                <a:ea typeface="+mj-ea"/>
              </a:rPr>
              <a:t>랜즈별</a:t>
            </a:r>
            <a:r>
              <a:rPr lang="ko-KR" altLang="en-US" sz="1400" dirty="0" smtClean="0">
                <a:latin typeface="+mj-ea"/>
                <a:ea typeface="+mj-ea"/>
              </a:rPr>
              <a:t> 바코드 인식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카메라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Annotation </a:t>
            </a:r>
            <a:r>
              <a:rPr lang="ko-KR" altLang="en-US" sz="1400" dirty="0" smtClean="0">
                <a:latin typeface="+mj-ea"/>
                <a:ea typeface="+mj-ea"/>
              </a:rPr>
              <a:t>기능 존재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– </a:t>
            </a:r>
            <a:r>
              <a:rPr lang="ko-KR" altLang="en-US" sz="1400" dirty="0" smtClean="0">
                <a:latin typeface="+mj-ea"/>
                <a:ea typeface="+mj-ea"/>
              </a:rPr>
              <a:t>사각형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삼각형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원형 등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마우스 사용으로 작업의 어려움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촬영 일관성 이슈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조도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필터 따른 급격한 색상 변화 확인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작업자 마다 선호 필터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조도가 존재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주변 빛에 의해 쉽게 노이즈 생성을 확인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모니터 화면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형광등 빛 등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3372" y="1500012"/>
            <a:ext cx="4605537" cy="205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9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배율 인식 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1" y="1798581"/>
            <a:ext cx="5256308" cy="38450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053" y="1798581"/>
            <a:ext cx="2538272" cy="33239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95" y="930253"/>
            <a:ext cx="5174807" cy="6012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64" y="5910692"/>
            <a:ext cx="6267449" cy="732559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2" idx="2"/>
            <a:endCxn id="3" idx="0"/>
          </p:cNvCxnSpPr>
          <p:nvPr/>
        </p:nvCxnSpPr>
        <p:spPr>
          <a:xfrm flipH="1">
            <a:off x="3359675" y="1531551"/>
            <a:ext cx="520224" cy="267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5987829" y="1821725"/>
            <a:ext cx="520224" cy="72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3" idx="0"/>
            <a:endCxn id="3" idx="2"/>
          </p:cNvCxnSpPr>
          <p:nvPr/>
        </p:nvCxnSpPr>
        <p:spPr>
          <a:xfrm flipH="1" flipV="1">
            <a:off x="3359675" y="5643662"/>
            <a:ext cx="813314" cy="267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배율 인식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29" y="3072473"/>
            <a:ext cx="3202043" cy="2342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41" y="3072473"/>
            <a:ext cx="3189737" cy="23333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115" y="704163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 현미경은 바코드 인식을 통해서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배율을 인식함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하지만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배율 인식 및 저장은 </a:t>
            </a:r>
            <a:r>
              <a:rPr lang="en-US" altLang="ko-KR" sz="1400" dirty="0" smtClean="0">
                <a:latin typeface="+mj-ea"/>
                <a:ea typeface="+mj-ea"/>
              </a:rPr>
              <a:t>A</a:t>
            </a:r>
            <a:r>
              <a:rPr lang="ko-KR" altLang="en-US" sz="1400" dirty="0" smtClean="0">
                <a:latin typeface="+mj-ea"/>
                <a:ea typeface="+mj-ea"/>
              </a:rPr>
              <a:t>사의 촬영 프로그램 사용시만 저장 가능함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지금 연속 촬영은 </a:t>
            </a:r>
            <a:r>
              <a:rPr lang="ko-KR" altLang="en-US" sz="1400" dirty="0" err="1" smtClean="0">
                <a:latin typeface="+mj-ea"/>
                <a:ea typeface="+mj-ea"/>
              </a:rPr>
              <a:t>씨젠</a:t>
            </a:r>
            <a:r>
              <a:rPr lang="ko-KR" altLang="en-US" sz="1400" dirty="0" smtClean="0">
                <a:latin typeface="+mj-ea"/>
                <a:ea typeface="+mj-ea"/>
              </a:rPr>
              <a:t> 프로그램을 통해서 작동됨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따라서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연속 촬영 방식을 사용하는 경우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배율 정보의 저장은 어려움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추후 배율 정보의 저장 및 관리 등에 대한 논의 필요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=&gt; (</a:t>
            </a:r>
            <a:r>
              <a:rPr lang="ko-KR" altLang="en-US" sz="1400" dirty="0" smtClean="0">
                <a:latin typeface="+mj-ea"/>
                <a:ea typeface="+mj-ea"/>
              </a:rPr>
              <a:t>필수 사항인지 논의 필요함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11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03511"/>
              </p:ext>
            </p:extLst>
          </p:nvPr>
        </p:nvGraphicFramePr>
        <p:xfrm>
          <a:off x="260466" y="515389"/>
          <a:ext cx="8725593" cy="3201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4/2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스캐너 프로필 확인</a:t>
                      </a:r>
                      <a:r>
                        <a:rPr lang="ko-KR" altLang="en-US" sz="1200" baseline="0" dirty="0" smtClean="0"/>
                        <a:t> 및 원인 정리 </a:t>
                      </a:r>
                      <a:r>
                        <a:rPr lang="en-US" altLang="ko-KR" sz="1200" dirty="0" smtClean="0"/>
                        <a:t>[</a:t>
                      </a:r>
                      <a:r>
                        <a:rPr lang="ko-KR" altLang="en-US" sz="1200" dirty="0" err="1" smtClean="0"/>
                        <a:t>씨젠</a:t>
                      </a:r>
                      <a:r>
                        <a:rPr lang="ko-KR" altLang="en-US" sz="1200" dirty="0" smtClean="0"/>
                        <a:t> 방문</a:t>
                      </a:r>
                      <a:r>
                        <a:rPr lang="en-US" altLang="ko-KR" sz="1200" dirty="0" smtClean="0"/>
                        <a:t>]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>
                          <a:latin typeface="+mn-lt"/>
                        </a:rPr>
                        <a:t>Specimen</a:t>
                      </a:r>
                      <a:r>
                        <a:rPr lang="en-US" altLang="ko-KR" sz="1200" b="1" baseline="0" dirty="0" smtClean="0">
                          <a:latin typeface="+mn-lt"/>
                        </a:rPr>
                        <a:t> threshold</a:t>
                      </a:r>
                      <a:r>
                        <a:rPr lang="ko-KR" altLang="en-US" sz="1200" b="1" baseline="0" dirty="0" smtClean="0">
                          <a:latin typeface="+mn-lt"/>
                        </a:rPr>
                        <a:t>가 주요 이슈임을 확인</a:t>
                      </a:r>
                      <a:endParaRPr lang="en-US" altLang="ko-KR" sz="1200" b="1" baseline="0" dirty="0" smtClean="0">
                        <a:latin typeface="+mn-lt"/>
                      </a:endParaRP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err="1" smtClean="0">
                          <a:latin typeface="+mn-lt"/>
                        </a:rPr>
                        <a:t>프로필별</a:t>
                      </a:r>
                      <a:r>
                        <a:rPr lang="ko-KR" altLang="en-US" sz="1200" b="1" baseline="0" dirty="0" smtClean="0">
                          <a:latin typeface="+mn-lt"/>
                        </a:rPr>
                        <a:t> 촬영 및 데이터 분석 실시</a:t>
                      </a:r>
                      <a:endParaRPr lang="ko-KR" altLang="en-US" sz="1200" b="1" dirty="0" smtClean="0">
                        <a:latin typeface="+mn-lt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스캐닝 정보 확인 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kaist_profile_test</a:t>
                      </a:r>
                      <a:r>
                        <a:rPr lang="en-US" altLang="ko-KR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1145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88313"/>
              </p:ext>
            </p:extLst>
          </p:nvPr>
        </p:nvGraphicFramePr>
        <p:xfrm>
          <a:off x="260465" y="2352040"/>
          <a:ext cx="8725593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</a:t>
                      </a:r>
                      <a:r>
                        <a:rPr lang="en-US" altLang="ko-KR" sz="1200" dirty="0" smtClean="0"/>
                        <a:t>-feature</a:t>
                      </a:r>
                      <a:r>
                        <a:rPr lang="en-US" altLang="ko-KR" sz="1200" baseline="0" dirty="0" smtClean="0"/>
                        <a:t> Cube(‘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DB </a:t>
                      </a:r>
                      <a:r>
                        <a:rPr lang="ko-KR" altLang="en-US" sz="1200" baseline="0" dirty="0" smtClean="0"/>
                        <a:t>연결 작업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추가 테이블 이슈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</a:t>
                      </a:r>
                      <a:r>
                        <a:rPr lang="en-US" altLang="ko-KR" sz="1200" dirty="0" smtClean="0"/>
                        <a:t>-feature</a:t>
                      </a:r>
                      <a:r>
                        <a:rPr lang="en-US" altLang="ko-KR" sz="1200" baseline="0" dirty="0" smtClean="0"/>
                        <a:t> Cube(‘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DB </a:t>
                      </a:r>
                      <a:r>
                        <a:rPr lang="ko-KR" altLang="en-US" sz="1200" dirty="0" smtClean="0"/>
                        <a:t>연결 작업 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업데이트 착수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현재 </a:t>
                      </a:r>
                      <a:r>
                        <a:rPr lang="en-US" altLang="ko-KR" sz="1200" dirty="0" err="1" smtClean="0"/>
                        <a:t>config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정보 수집 완료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다음주</a:t>
                      </a:r>
                      <a:r>
                        <a:rPr lang="en-US" altLang="ko-KR" sz="1200" dirty="0" smtClean="0"/>
                        <a:t>(~4/9), </a:t>
                      </a:r>
                      <a:r>
                        <a:rPr lang="ko-KR" altLang="en-US" sz="1200" dirty="0" err="1" smtClean="0"/>
                        <a:t>타일링</a:t>
                      </a:r>
                      <a:r>
                        <a:rPr lang="ko-KR" altLang="en-US" sz="1200" dirty="0" smtClean="0"/>
                        <a:t> 완료 목표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특별 이슈 </a:t>
                      </a:r>
                      <a:r>
                        <a:rPr lang="ko-KR" altLang="en-US" sz="1200" dirty="0" err="1" smtClean="0"/>
                        <a:t>없을시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위장에서 확인된 정보를 기준으로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업데이트 예정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계약서 완료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출장 완료</a:t>
                      </a:r>
                    </a:p>
                    <a:p>
                      <a:pPr marL="285750" lvl="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11405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3/26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4/02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현미경 데이터의 일관성을 저해하는 요인들 확인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추가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286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E\A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stomach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샘플 촬영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20210329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48685"/>
              </p:ext>
            </p:extLst>
          </p:nvPr>
        </p:nvGraphicFramePr>
        <p:xfrm>
          <a:off x="260465" y="2352040"/>
          <a:ext cx="8725593" cy="410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u="non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smtClean="0"/>
                        <a:t>방문에서 확인된 정보를 기반으로 모델 업데이트 중</a:t>
                      </a:r>
                      <a:r>
                        <a:rPr lang="en-US" altLang="ko-KR" sz="1200" dirty="0" smtClean="0"/>
                        <a:t>(‘JJ)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속도 향상 연구 중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mobilenet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데이터에 대해서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테스트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모델 업데이트의 한계가 보임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Bias </a:t>
                      </a:r>
                      <a:r>
                        <a:rPr lang="ko-KR" altLang="en-US" sz="1200" dirty="0" smtClean="0"/>
                        <a:t>제거 시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acc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약 </a:t>
                      </a:r>
                      <a:r>
                        <a:rPr lang="en-US" altLang="ko-KR" sz="1200" dirty="0" smtClean="0"/>
                        <a:t>0.88)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해당 모듈에 대한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방향성 </a:t>
                      </a:r>
                      <a:r>
                        <a:rPr lang="ko-KR" altLang="en-US" sz="1200" dirty="0" err="1" smtClean="0"/>
                        <a:t>재논의</a:t>
                      </a:r>
                      <a:r>
                        <a:rPr lang="ko-KR" altLang="en-US" sz="1200" dirty="0" smtClean="0"/>
                        <a:t> 혹은 활용법 기획이 필요함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Attention </a:t>
                      </a:r>
                      <a:r>
                        <a:rPr lang="ko-KR" altLang="en-US" sz="1200" dirty="0" smtClean="0"/>
                        <a:t>모델 추가 실험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강현정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CBAM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attention</a:t>
                      </a:r>
                      <a:r>
                        <a:rPr lang="en-US" altLang="ko-KR" sz="1200" baseline="0" dirty="0" smtClean="0"/>
                        <a:t> level</a:t>
                      </a:r>
                      <a:r>
                        <a:rPr lang="ko-KR" altLang="en-US" sz="1200" baseline="0" dirty="0" smtClean="0"/>
                        <a:t>에 따른 결과 비교</a:t>
                      </a:r>
                      <a:endParaRPr lang="en-US" altLang="ko-KR" sz="1200" baseline="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err="1" smtClean="0"/>
                        <a:t>ResNeXt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모델의 </a:t>
                      </a:r>
                      <a:r>
                        <a:rPr lang="en-US" altLang="ko-KR" sz="1200" baseline="0" dirty="0" smtClean="0"/>
                        <a:t>attention</a:t>
                      </a:r>
                      <a:r>
                        <a:rPr lang="ko-KR" altLang="en-US" sz="1200" baseline="0" dirty="0" smtClean="0"/>
                        <a:t>에 따른 결과 비교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</a:t>
                      </a:r>
                      <a:r>
                        <a:rPr lang="en-US" altLang="ko-KR" sz="1200" dirty="0" smtClean="0"/>
                        <a:t>test </a:t>
                      </a:r>
                      <a:r>
                        <a:rPr lang="ko-KR" altLang="en-US" sz="1200" dirty="0" smtClean="0"/>
                        <a:t>데이터에 대한 샘플 전달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데이터에 대해서도 결과 전달 준비 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5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18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</a:t>
            </a:r>
            <a:r>
              <a:rPr lang="en-US" altLang="ko-KR" b="1" dirty="0" smtClean="0"/>
              <a:t>test 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71016"/>
              </p:ext>
            </p:extLst>
          </p:nvPr>
        </p:nvGraphicFramePr>
        <p:xfrm>
          <a:off x="540327" y="2239833"/>
          <a:ext cx="3821085" cy="362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271">
                  <a:extLst>
                    <a:ext uri="{9D8B030D-6E8A-4147-A177-3AD203B41FA5}">
                      <a16:colId xmlns:a16="http://schemas.microsoft.com/office/drawing/2014/main" val="3445316675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2029915641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1250132293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Selection box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Specimen</a:t>
                      </a:r>
                      <a:r>
                        <a:rPr lang="en-US" altLang="ko-KR" sz="1400" b="1" baseline="0" dirty="0" smtClean="0">
                          <a:latin typeface="+mn-lt"/>
                        </a:rPr>
                        <a:t> threshold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154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dirty="0" smtClean="0">
                          <a:latin typeface="+mn-lt"/>
                        </a:rPr>
                        <a:t>V</a:t>
                      </a:r>
                      <a:endParaRPr lang="ko-KR" altLang="en-US" sz="1400" u="sng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+mn-lt"/>
                        </a:rPr>
                        <a:t>203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2643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Default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220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2075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184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328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20200221(SH)-80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395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lt"/>
                        </a:rPr>
                        <a:t>seegene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35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8673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2021(SG)-80(1): 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95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11240"/>
              </p:ext>
            </p:extLst>
          </p:nvPr>
        </p:nvGraphicFramePr>
        <p:xfrm>
          <a:off x="4984519" y="2239833"/>
          <a:ext cx="3253392" cy="3621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4464">
                  <a:extLst>
                    <a:ext uri="{9D8B030D-6E8A-4147-A177-3AD203B41FA5}">
                      <a16:colId xmlns:a16="http://schemas.microsoft.com/office/drawing/2014/main" val="2190810591"/>
                    </a:ext>
                  </a:extLst>
                </a:gridCol>
                <a:gridCol w="1084464">
                  <a:extLst>
                    <a:ext uri="{9D8B030D-6E8A-4147-A177-3AD203B41FA5}">
                      <a16:colId xmlns:a16="http://schemas.microsoft.com/office/drawing/2014/main" val="1224844881"/>
                    </a:ext>
                  </a:extLst>
                </a:gridCol>
                <a:gridCol w="1084464">
                  <a:extLst>
                    <a:ext uri="{9D8B030D-6E8A-4147-A177-3AD203B41FA5}">
                      <a16:colId xmlns:a16="http://schemas.microsoft.com/office/drawing/2014/main" val="3278306998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 Factor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 Levels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8087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546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36644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328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9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776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69884"/>
                  </a:ext>
                </a:extLst>
              </a:tr>
            </a:tbl>
          </a:graphicData>
        </a:graphic>
      </p:graphicFrame>
      <p:sp>
        <p:nvSpPr>
          <p:cNvPr id="10" name="오른쪽 화살표 9"/>
          <p:cNvSpPr/>
          <p:nvPr/>
        </p:nvSpPr>
        <p:spPr>
          <a:xfrm>
            <a:off x="4528877" y="3906983"/>
            <a:ext cx="288176" cy="718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4072" y="3260444"/>
            <a:ext cx="8171412" cy="5467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6665" y="4827840"/>
            <a:ext cx="8171412" cy="5467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90110" y="6401649"/>
            <a:ext cx="499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단 </a:t>
            </a:r>
            <a:r>
              <a:rPr lang="en-US" altLang="ko-KR" sz="1100" dirty="0" smtClean="0"/>
              <a:t>default</a:t>
            </a:r>
            <a:r>
              <a:rPr lang="ko-KR" altLang="en-US" sz="1100" dirty="0" smtClean="0"/>
              <a:t>의 경우 저장 일자를 알 수 없어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지속적으로 변경된것으로 가정함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336665" y="4287468"/>
            <a:ext cx="8171412" cy="5467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4109" y="623456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프로필의 주요 요소들을 비교한 결과 모두 동일함을 확인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88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</a:t>
            </a:r>
            <a:r>
              <a:rPr lang="en-US" altLang="ko-KR" b="1" dirty="0" smtClean="0"/>
              <a:t>test 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013295"/>
              </p:ext>
            </p:extLst>
          </p:nvPr>
        </p:nvGraphicFramePr>
        <p:xfrm>
          <a:off x="166254" y="2280561"/>
          <a:ext cx="3821085" cy="362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0271">
                  <a:extLst>
                    <a:ext uri="{9D8B030D-6E8A-4147-A177-3AD203B41FA5}">
                      <a16:colId xmlns:a16="http://schemas.microsoft.com/office/drawing/2014/main" val="3445316675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2029915641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1250132293"/>
                    </a:ext>
                  </a:extLst>
                </a:gridCol>
              </a:tblGrid>
              <a:tr h="512484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Selection box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Specimen</a:t>
                      </a:r>
                      <a:r>
                        <a:rPr lang="en-US" altLang="ko-KR" sz="1400" b="1" baseline="0" dirty="0" smtClean="0">
                          <a:latin typeface="+mn-lt"/>
                        </a:rPr>
                        <a:t> threshold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154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sng" dirty="0" smtClean="0">
                          <a:latin typeface="+mn-lt"/>
                        </a:rPr>
                        <a:t>V</a:t>
                      </a:r>
                      <a:endParaRPr lang="ko-KR" altLang="en-US" sz="1400" u="sng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latin typeface="+mn-lt"/>
                        </a:rPr>
                        <a:t>203</a:t>
                      </a:r>
                      <a:endParaRPr lang="ko-KR" altLang="en-US" sz="1400" u="sng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12643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Default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220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2075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X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184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328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20200221(SH)-80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395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+mn-lt"/>
                        </a:rPr>
                        <a:t>seegene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V(</a:t>
                      </a:r>
                      <a:r>
                        <a:rPr lang="ko-KR" altLang="en-US" sz="1400" dirty="0" smtClean="0">
                          <a:latin typeface="+mn-lt"/>
                        </a:rPr>
                        <a:t>작은 박스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35 (</a:t>
                      </a:r>
                      <a:r>
                        <a:rPr lang="en-US" altLang="ko-KR" sz="1400" b="1" dirty="0" smtClean="0">
                          <a:latin typeface="+mn-lt"/>
                        </a:rPr>
                        <a:t>Auto</a:t>
                      </a:r>
                      <a:r>
                        <a:rPr lang="en-US" altLang="ko-KR" sz="1400" dirty="0" smtClean="0">
                          <a:latin typeface="+mn-lt"/>
                        </a:rPr>
                        <a:t>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86739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2021(SG)-80(1): 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V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203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95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588318"/>
              </p:ext>
            </p:extLst>
          </p:nvPr>
        </p:nvGraphicFramePr>
        <p:xfrm>
          <a:off x="4305993" y="2280561"/>
          <a:ext cx="3532907" cy="3621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4894">
                  <a:extLst>
                    <a:ext uri="{9D8B030D-6E8A-4147-A177-3AD203B41FA5}">
                      <a16:colId xmlns:a16="http://schemas.microsoft.com/office/drawing/2014/main" val="2190810591"/>
                    </a:ext>
                  </a:extLst>
                </a:gridCol>
                <a:gridCol w="990913">
                  <a:extLst>
                    <a:ext uri="{9D8B030D-6E8A-4147-A177-3AD203B41FA5}">
                      <a16:colId xmlns:a16="http://schemas.microsoft.com/office/drawing/2014/main" val="1224844881"/>
                    </a:ext>
                  </a:extLst>
                </a:gridCol>
                <a:gridCol w="714620">
                  <a:extLst>
                    <a:ext uri="{9D8B030D-6E8A-4147-A177-3AD203B41FA5}">
                      <a16:colId xmlns:a16="http://schemas.microsoft.com/office/drawing/2014/main" val="3278306998"/>
                    </a:ext>
                  </a:extLst>
                </a:gridCol>
                <a:gridCol w="1112480">
                  <a:extLst>
                    <a:ext uri="{9D8B030D-6E8A-4147-A177-3AD203B41FA5}">
                      <a16:colId xmlns:a16="http://schemas.microsoft.com/office/drawing/2014/main" val="860907163"/>
                    </a:ext>
                  </a:extLst>
                </a:gridCol>
              </a:tblGrid>
              <a:tr h="2562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colon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colon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80877"/>
                  </a:ext>
                </a:extLst>
              </a:tr>
              <a:tr h="256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confidence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23510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11, 531]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2546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[1,369,1730]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0.999997659266412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36644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7, 541]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328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12, 518]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91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[1, 388, 1718]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0.99999514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7760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[0, 13, 523]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69884"/>
                  </a:ext>
                </a:extLst>
              </a:tr>
            </a:tbl>
          </a:graphicData>
        </a:graphic>
      </p:graphicFrame>
      <p:sp>
        <p:nvSpPr>
          <p:cNvPr id="10" name="오른쪽 화살표 9"/>
          <p:cNvSpPr/>
          <p:nvPr/>
        </p:nvSpPr>
        <p:spPr>
          <a:xfrm>
            <a:off x="4017817" y="3928025"/>
            <a:ext cx="288176" cy="718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4277" y="6258754"/>
            <a:ext cx="49959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단 </a:t>
            </a:r>
            <a:r>
              <a:rPr lang="en-US" altLang="ko-KR" sz="1100" dirty="0" smtClean="0"/>
              <a:t>default</a:t>
            </a:r>
            <a:r>
              <a:rPr lang="ko-KR" altLang="en-US" sz="1100" dirty="0" smtClean="0"/>
              <a:t>의 경우 저장 일자를 알 수 없어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지속적으로 변경된것으로 가정함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334109" y="623456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20200221(SH)-1</a:t>
            </a:r>
            <a:r>
              <a:rPr lang="ko-KR" altLang="en-US" sz="1400" dirty="0" smtClean="0"/>
              <a:t>을 </a:t>
            </a:r>
            <a:r>
              <a:rPr lang="en-US" altLang="ko-KR" sz="1400" dirty="0"/>
              <a:t>20200221(SH)-</a:t>
            </a:r>
            <a:r>
              <a:rPr lang="en-US" altLang="ko-KR" sz="1400" dirty="0" smtClean="0"/>
              <a:t>80</a:t>
            </a:r>
            <a:r>
              <a:rPr lang="ko-KR" altLang="en-US" sz="1400" dirty="0" smtClean="0"/>
              <a:t>로 변경할 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Quality factor </a:t>
            </a:r>
            <a:r>
              <a:rPr lang="ko-KR" altLang="en-US" sz="1400" dirty="0" smtClean="0"/>
              <a:t>이외의 정보도 변경되었음을 확인 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Specimen </a:t>
            </a:r>
            <a:r>
              <a:rPr lang="en-US" altLang="ko-KR" sz="1400" b="1" dirty="0" smtClean="0"/>
              <a:t>threshold</a:t>
            </a:r>
            <a:r>
              <a:rPr lang="ko-KR" altLang="en-US" sz="1400" b="1" dirty="0" smtClean="0"/>
              <a:t>에 강한 영향을 받았음을 확인 </a:t>
            </a:r>
            <a:endParaRPr lang="en-US" altLang="ko-KR" sz="14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=&gt; </a:t>
            </a:r>
            <a:r>
              <a:rPr lang="ko-KR" altLang="en-US" sz="1400" b="1" dirty="0" smtClean="0"/>
              <a:t>제외 슬라이드 범위를 좀더 </a:t>
            </a:r>
            <a:r>
              <a:rPr lang="ko-KR" altLang="en-US" sz="1400" b="1" dirty="0" err="1" smtClean="0"/>
              <a:t>줄일수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있을듯</a:t>
            </a:r>
            <a:endParaRPr lang="ko-KR" altLang="en-US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8111" y="3740727"/>
            <a:ext cx="77913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74654" y="5273040"/>
            <a:ext cx="77913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18109"/>
              </p:ext>
            </p:extLst>
          </p:nvPr>
        </p:nvGraphicFramePr>
        <p:xfrm>
          <a:off x="7940803" y="2232039"/>
          <a:ext cx="1180408" cy="3672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204">
                  <a:extLst>
                    <a:ext uri="{9D8B030D-6E8A-4147-A177-3AD203B41FA5}">
                      <a16:colId xmlns:a16="http://schemas.microsoft.com/office/drawing/2014/main" val="1499251192"/>
                    </a:ext>
                  </a:extLst>
                </a:gridCol>
                <a:gridCol w="590204">
                  <a:extLst>
                    <a:ext uri="{9D8B030D-6E8A-4147-A177-3AD203B41FA5}">
                      <a16:colId xmlns:a16="http://schemas.microsoft.com/office/drawing/2014/main" val="3539555884"/>
                    </a:ext>
                  </a:extLst>
                </a:gridCol>
              </a:tblGrid>
              <a:tr h="259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latin typeface="+mn-lt"/>
                        </a:rPr>
                        <a:t>Stomach feature cube</a:t>
                      </a:r>
                      <a:endParaRPr lang="ko-KR" altLang="en-US" sz="8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36626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+mn-lt"/>
                        </a:rPr>
                        <a:t>predi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lt"/>
                        </a:rPr>
                        <a:t>time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51146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 smtClean="0">
                          <a:latin typeface="+mn-lt"/>
                        </a:rPr>
                        <a:t>N</a:t>
                      </a:r>
                      <a:endParaRPr lang="ko-KR" altLang="en-US" sz="1400" u="none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 smtClean="0">
                          <a:latin typeface="+mn-lt"/>
                        </a:rPr>
                        <a:t>1.33</a:t>
                      </a:r>
                      <a:endParaRPr lang="ko-KR" altLang="en-US" sz="1400" u="none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34788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0.80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74199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1.29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43663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N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1.16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09927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0.81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08432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D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1.42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14270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936311" y="2232039"/>
            <a:ext cx="1631636" cy="3669966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7980217" y="2280561"/>
            <a:ext cx="1047403" cy="3538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Profile test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681821"/>
              </p:ext>
            </p:extLst>
          </p:nvPr>
        </p:nvGraphicFramePr>
        <p:xfrm>
          <a:off x="250982" y="2638746"/>
          <a:ext cx="5410200" cy="1811655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3146252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4226934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5675108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817602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 Factor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 Levels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8110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0091281010101_20200221(sh)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869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0091281010101_20200221(sh)-1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1061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0091281010101_20200221(sh)-80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143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0091281010101_2021(sg)-80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173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0091281010101_2021(sg)-80(1)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0000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0091281010101_default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2833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0091281010101_seeegene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1688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14277"/>
              </p:ext>
            </p:extLst>
          </p:nvPr>
        </p:nvGraphicFramePr>
        <p:xfrm>
          <a:off x="250982" y="635378"/>
          <a:ext cx="5410200" cy="1811655"/>
        </p:xfrm>
        <a:graphic>
          <a:graphicData uri="http://schemas.openxmlformats.org/drawingml/2006/table">
            <a:tbl>
              <a:tblPr/>
              <a:tblGrid>
                <a:gridCol w="3345180">
                  <a:extLst>
                    <a:ext uri="{9D8B030D-6E8A-4147-A177-3AD203B41FA5}">
                      <a16:colId xmlns:a16="http://schemas.microsoft.com/office/drawing/2014/main" val="998532182"/>
                    </a:ext>
                  </a:extLst>
                </a:gridCol>
                <a:gridCol w="714894">
                  <a:extLst>
                    <a:ext uri="{9D8B030D-6E8A-4147-A177-3AD203B41FA5}">
                      <a16:colId xmlns:a16="http://schemas.microsoft.com/office/drawing/2014/main" val="2326771985"/>
                    </a:ext>
                  </a:extLst>
                </a:gridCol>
                <a:gridCol w="723208">
                  <a:extLst>
                    <a:ext uri="{9D8B030D-6E8A-4147-A177-3AD203B41FA5}">
                      <a16:colId xmlns:a16="http://schemas.microsoft.com/office/drawing/2014/main" val="2591700841"/>
                    </a:ext>
                  </a:extLst>
                </a:gridCol>
                <a:gridCol w="626918">
                  <a:extLst>
                    <a:ext uri="{9D8B030D-6E8A-4147-A177-3AD203B41FA5}">
                      <a16:colId xmlns:a16="http://schemas.microsoft.com/office/drawing/2014/main" val="407865113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 Factor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 Levels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357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0089580010101_20200221(SH)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1331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0089580010101_20200221(SH)-1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725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0089580010101_2021(SG-80)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3022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0089580010101_2021(SG-80)(1)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346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0089580010101_seegene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1963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0089580010101__20200221(SH)-80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8124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0089580010101__default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83337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0982" y="635378"/>
            <a:ext cx="12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위장 </a:t>
            </a:r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0982" y="2638746"/>
            <a:ext cx="83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위장 </a:t>
            </a:r>
            <a:r>
              <a:rPr lang="en-US" altLang="ko-KR" dirty="0" smtClean="0"/>
              <a:t>D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0387" t="30375" b="1519"/>
          <a:stretch/>
        </p:blipFill>
        <p:spPr>
          <a:xfrm>
            <a:off x="381096" y="4550674"/>
            <a:ext cx="5047008" cy="21743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813" y="6355664"/>
            <a:ext cx="321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Feature cube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(N-&gt; 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연결 </a:t>
            </a:r>
            <a:r>
              <a:rPr lang="en-US" altLang="ko-KR" b="1" dirty="0" smtClean="0"/>
              <a:t>: feature-cube 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422232"/>
            <a:ext cx="4738822" cy="4271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73116" y="603636"/>
            <a:ext cx="761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Graph-CNN</a:t>
            </a:r>
            <a:r>
              <a:rPr lang="ko-KR" altLang="en-US" sz="1400" dirty="0" smtClean="0">
                <a:latin typeface="+mj-ea"/>
                <a:ea typeface="+mj-ea"/>
              </a:rPr>
              <a:t>과 동일한 형태로 </a:t>
            </a:r>
            <a:r>
              <a:rPr lang="en-US" altLang="ko-KR" sz="1400" dirty="0" smtClean="0">
                <a:latin typeface="+mj-ea"/>
                <a:ea typeface="+mj-ea"/>
              </a:rPr>
              <a:t>DB </a:t>
            </a:r>
            <a:r>
              <a:rPr lang="ko-KR" altLang="en-US" sz="1400" dirty="0" smtClean="0">
                <a:latin typeface="+mj-ea"/>
                <a:ea typeface="+mj-ea"/>
              </a:rPr>
              <a:t>와의 연결 완료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63" y="4383018"/>
            <a:ext cx="5456074" cy="20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학습 관리 시스템 업데이트 논의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3116" y="603636"/>
            <a:ext cx="761285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슬라이드 시스템의 업데이트는 지속적으로 이루어질 필요가 있음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따라서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씨젠</a:t>
            </a:r>
            <a:r>
              <a:rPr lang="ko-KR" altLang="en-US" sz="1400" dirty="0" smtClean="0">
                <a:latin typeface="+mj-ea"/>
                <a:ea typeface="+mj-ea"/>
              </a:rPr>
              <a:t> 자체에서 슬라이드 시스템의 업데이트가 가능하도록 시스템 구성 및 가이드가 필요함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여러가지 협의가 필요한것으로 보임 </a:t>
            </a:r>
            <a:r>
              <a:rPr lang="en-US" altLang="ko-KR" sz="1400" dirty="0" smtClean="0">
                <a:latin typeface="+mj-ea"/>
                <a:ea typeface="+mj-ea"/>
              </a:rPr>
              <a:t>[</a:t>
            </a:r>
            <a:r>
              <a:rPr lang="ko-KR" altLang="en-US" sz="1400" dirty="0" smtClean="0">
                <a:latin typeface="+mj-ea"/>
                <a:ea typeface="+mj-ea"/>
              </a:rPr>
              <a:t>범위 및 방향성</a:t>
            </a:r>
            <a:r>
              <a:rPr lang="en-US" altLang="ko-KR" sz="1400" dirty="0" smtClean="0">
                <a:latin typeface="+mj-ea"/>
                <a:ea typeface="+mj-ea"/>
              </a:rPr>
              <a:t>]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  <a:ea typeface="+mj-ea"/>
              </a:rPr>
              <a:t>슬라이드 학습 관리 시스템의 목표</a:t>
            </a:r>
            <a:endParaRPr lang="en-US" altLang="ko-KR" sz="1400" b="1" u="sng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미세한 변화에 대한 자체 대응</a:t>
            </a:r>
            <a:r>
              <a:rPr lang="en-US" altLang="ko-KR" sz="1400" dirty="0">
                <a:latin typeface="+mj-ea"/>
              </a:rPr>
              <a:t>-</a:t>
            </a:r>
            <a:r>
              <a:rPr lang="ko-KR" altLang="en-US" sz="1400" dirty="0">
                <a:latin typeface="+mj-ea"/>
              </a:rPr>
              <a:t>면역력 확보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예상치 못한 데이터에 대한 </a:t>
            </a:r>
            <a:r>
              <a:rPr lang="ko-KR" altLang="en-US" sz="1400" dirty="0" err="1">
                <a:latin typeface="+mj-ea"/>
              </a:rPr>
              <a:t>필터링</a:t>
            </a:r>
            <a:r>
              <a:rPr lang="ko-KR" altLang="en-US" sz="1400" dirty="0">
                <a:latin typeface="+mj-ea"/>
              </a:rPr>
              <a:t> 능력 확보</a:t>
            </a:r>
            <a:endParaRPr lang="en-US" altLang="ko-KR" sz="1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시간이 지남에 따라 과거의 불확실한 슬라이드들은 제거되고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일관성을 유지한 데이터로 학습됨 모델로의 성장이 필요함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  <a:ea typeface="+mj-ea"/>
              </a:rPr>
              <a:t>예시</a:t>
            </a:r>
            <a:r>
              <a:rPr lang="en-US" altLang="ko-KR" sz="1400" b="1" u="sng" dirty="0" smtClean="0">
                <a:latin typeface="+mj-ea"/>
                <a:ea typeface="+mj-ea"/>
              </a:rPr>
              <a:t>) </a:t>
            </a:r>
            <a:r>
              <a:rPr lang="ko-KR" altLang="en-US" sz="1400" b="1" u="sng" dirty="0" smtClean="0">
                <a:latin typeface="+mj-ea"/>
                <a:ea typeface="+mj-ea"/>
              </a:rPr>
              <a:t>새로운 슬라이드 만큼</a:t>
            </a:r>
            <a:r>
              <a:rPr lang="en-US" altLang="ko-KR" sz="1400" b="1" u="sng" dirty="0" smtClean="0">
                <a:latin typeface="+mj-ea"/>
                <a:ea typeface="+mj-ea"/>
              </a:rPr>
              <a:t>, </a:t>
            </a:r>
            <a:r>
              <a:rPr lang="ko-KR" altLang="en-US" sz="1400" b="1" u="sng" dirty="0" smtClean="0">
                <a:latin typeface="+mj-ea"/>
                <a:ea typeface="+mj-ea"/>
              </a:rPr>
              <a:t>과거의 슬라이드들 제거</a:t>
            </a:r>
            <a:endParaRPr lang="en-US" altLang="ko-KR" sz="1400" b="1" u="sng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 프로필 </a:t>
            </a:r>
            <a:r>
              <a:rPr lang="en-US" altLang="ko-KR" sz="1400" b="1" u="sng" dirty="0" smtClean="0">
                <a:latin typeface="+mj-ea"/>
                <a:ea typeface="+mj-ea"/>
              </a:rPr>
              <a:t>[</a:t>
            </a:r>
            <a:r>
              <a:rPr lang="en-US" altLang="ko-KR" sz="1400" b="1" u="sng" dirty="0" smtClean="0"/>
              <a:t>2021(SG</a:t>
            </a:r>
            <a:r>
              <a:rPr lang="en-US" altLang="ko-KR" sz="1400" b="1" u="sng" dirty="0"/>
              <a:t>)-</a:t>
            </a:r>
            <a:r>
              <a:rPr lang="en-US" altLang="ko-KR" sz="1400" b="1" u="sng" dirty="0" smtClean="0"/>
              <a:t>80]</a:t>
            </a:r>
            <a:r>
              <a:rPr lang="ko-KR" altLang="en-US" sz="1400" dirty="0" smtClean="0"/>
              <a:t>로 촬영되며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동일한 </a:t>
            </a:r>
            <a:r>
              <a:rPr lang="en-US" altLang="ko-KR" sz="1400" dirty="0" smtClean="0"/>
              <a:t>1) slide dimension, 2) quality factor,  3) zoom lv</a:t>
            </a:r>
            <a:r>
              <a:rPr lang="ko-KR" altLang="en-US" sz="1400" dirty="0" smtClean="0"/>
              <a:t>에 해당하는 슬라이드만을 학습용 데이터로 </a:t>
            </a:r>
            <a:r>
              <a:rPr lang="ko-KR" altLang="en-US" sz="1400" dirty="0" err="1" smtClean="0"/>
              <a:t>축적할수</a:t>
            </a:r>
            <a:r>
              <a:rPr lang="ko-KR" altLang="en-US" sz="1400" dirty="0" smtClean="0"/>
              <a:t> 있는 시스템이 필요함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*</a:t>
            </a:r>
            <a:r>
              <a:rPr lang="en-US" altLang="ko-KR" sz="1400" dirty="0" smtClean="0"/>
              <a:t>1</a:t>
            </a:r>
            <a:r>
              <a:rPr lang="en-US" altLang="ko-KR" sz="1400" dirty="0"/>
              <a:t>) slide dimension, 2) quality factor,  3) zoom </a:t>
            </a:r>
            <a:r>
              <a:rPr lang="en-US" altLang="ko-KR" sz="1400" dirty="0" smtClean="0"/>
              <a:t>lv</a:t>
            </a:r>
            <a:r>
              <a:rPr lang="ko-KR" altLang="en-US" sz="1400" dirty="0" smtClean="0"/>
              <a:t>를 추출하는 프로그램 필요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프로필 정보는 </a:t>
            </a:r>
            <a:r>
              <a:rPr lang="en-US" altLang="ko-KR" sz="1400" dirty="0" err="1" smtClean="0"/>
              <a:t>openslide</a:t>
            </a:r>
            <a:r>
              <a:rPr lang="ko-KR" altLang="en-US" sz="1400" dirty="0" smtClean="0"/>
              <a:t>로 자동 추출은 불가능함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현제 테스트 중인 프로필이 과거 수정이 이루어졌는지 확인할 방법은 없음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확인중인 프로필 테스트에 모든 것을 확정할 수 없음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위험성을 최소화 하기 위해서는 지속적인 분기별 업데이트가 필요함</a:t>
            </a:r>
            <a:endParaRPr lang="en-US" altLang="ko-KR" sz="14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시스템 개발 및 추가 유지 보수 필요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슬라이드 담당 학생들은 내년에 이어서 할 확률이 낮음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슬라이드 전담 학생 보충 필요</a:t>
            </a:r>
            <a:r>
              <a:rPr lang="en-US" altLang="ko-KR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개발 기간을 논의 하기는 이름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충분한 디자인 필요</a:t>
            </a:r>
            <a:r>
              <a:rPr lang="en-US" altLang="ko-KR" sz="1400" dirty="0" smtClean="0"/>
              <a:t>)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29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950</TotalTime>
  <Words>1342</Words>
  <Application>Microsoft Office PowerPoint</Application>
  <PresentationFormat>화면 슬라이드 쇼(4:3)</PresentationFormat>
  <Paragraphs>402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50</cp:revision>
  <dcterms:created xsi:type="dcterms:W3CDTF">2021-03-24T07:36:17Z</dcterms:created>
  <dcterms:modified xsi:type="dcterms:W3CDTF">2021-04-02T03:26:26Z</dcterms:modified>
</cp:coreProperties>
</file>